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5" r:id="rId9"/>
    <p:sldId id="263" r:id="rId10"/>
    <p:sldId id="266" r:id="rId11"/>
    <p:sldId id="267" r:id="rId12"/>
    <p:sldId id="268" r:id="rId13"/>
    <p:sldId id="264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595" autoAdjust="0"/>
  </p:normalViewPr>
  <p:slideViewPr>
    <p:cSldViewPr>
      <p:cViewPr>
        <p:scale>
          <a:sx n="60" d="100"/>
          <a:sy n="60" d="100"/>
        </p:scale>
        <p:origin x="802" y="4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 altLang="ru-RU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ru-RU" altLang="ru-RU"/>
          </a:p>
        </p:txBody>
      </p:sp>
      <p:sp>
        <p:nvSpPr>
          <p:cNvPr id="3076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 altLang="ru-RU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8E6C46BB-E40D-43FC-8DF0-8E47E1C1A036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28DA66B-230D-4286-A5B5-8268FE4CED71}" type="slidenum">
              <a:rPr lang="ru-RU" altLang="ru-RU"/>
              <a:pPr/>
              <a:t>1</a:t>
            </a:fld>
            <a:endParaRPr lang="ru-RU" altLang="ru-RU"/>
          </a:p>
        </p:txBody>
      </p:sp>
      <p:sp>
        <p:nvSpPr>
          <p:cNvPr id="409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339A96D-F02F-43B5-864D-C07E8DFCF7D8}" type="slidenum">
              <a:rPr lang="ru-RU" altLang="ru-RU"/>
              <a:pPr/>
              <a:t>10</a:t>
            </a:fld>
            <a:endParaRPr lang="ru-RU" altLang="ru-RU"/>
          </a:p>
        </p:txBody>
      </p:sp>
      <p:sp>
        <p:nvSpPr>
          <p:cNvPr id="2867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C1C117F-357D-4B6E-8FB5-E4A36FBC0290}" type="slidenum">
              <a:rPr lang="ru-RU" altLang="ru-RU"/>
              <a:pPr/>
              <a:t>11</a:t>
            </a:fld>
            <a:endParaRPr lang="ru-RU" altLang="ru-RU"/>
          </a:p>
        </p:txBody>
      </p:sp>
      <p:sp>
        <p:nvSpPr>
          <p:cNvPr id="3072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93ED028-02A1-43A7-8E95-A2B5D641F225}" type="slidenum">
              <a:rPr lang="ru-RU" altLang="ru-RU"/>
              <a:pPr/>
              <a:t>12</a:t>
            </a:fld>
            <a:endParaRPr lang="ru-RU" altLang="ru-RU"/>
          </a:p>
        </p:txBody>
      </p:sp>
      <p:sp>
        <p:nvSpPr>
          <p:cNvPr id="3277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8CC7A3E-06A8-4610-A254-2E6174CD34DA}" type="slidenum">
              <a:rPr lang="ru-RU" altLang="ru-RU"/>
              <a:pPr/>
              <a:t>13</a:t>
            </a:fld>
            <a:endParaRPr lang="ru-RU" altLang="ru-RU"/>
          </a:p>
        </p:txBody>
      </p:sp>
      <p:sp>
        <p:nvSpPr>
          <p:cNvPr id="2457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7D2027E-FEEB-48FC-866F-CFF56E2EBD5E}" type="slidenum">
              <a:rPr lang="ru-RU" altLang="ru-RU"/>
              <a:pPr/>
              <a:t>14</a:t>
            </a:fld>
            <a:endParaRPr lang="ru-RU" altLang="ru-RU"/>
          </a:p>
        </p:txBody>
      </p:sp>
      <p:sp>
        <p:nvSpPr>
          <p:cNvPr id="3481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B8B9D59-1BC8-4F93-BCF7-EC248C77FF0B}" type="slidenum">
              <a:rPr lang="ru-RU" altLang="ru-RU"/>
              <a:pPr/>
              <a:t>15</a:t>
            </a:fld>
            <a:endParaRPr lang="ru-RU" altLang="ru-RU"/>
          </a:p>
        </p:txBody>
      </p:sp>
      <p:sp>
        <p:nvSpPr>
          <p:cNvPr id="3686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987CD2B-B940-4866-A1F2-F66094AA2C13}" type="slidenum">
              <a:rPr lang="ru-RU" altLang="ru-RU"/>
              <a:pPr/>
              <a:t>16</a:t>
            </a:fld>
            <a:endParaRPr lang="ru-RU" altLang="ru-RU"/>
          </a:p>
        </p:txBody>
      </p:sp>
      <p:sp>
        <p:nvSpPr>
          <p:cNvPr id="3891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D9B0241-C832-4B64-97EB-FA91899395E3}" type="slidenum">
              <a:rPr lang="ru-RU" altLang="ru-RU"/>
              <a:pPr/>
              <a:t>17</a:t>
            </a:fld>
            <a:endParaRPr lang="ru-RU" altLang="ru-RU"/>
          </a:p>
        </p:txBody>
      </p:sp>
      <p:sp>
        <p:nvSpPr>
          <p:cNvPr id="4096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7CF7762-340F-41C1-995B-3653BD8B2667}" type="slidenum">
              <a:rPr lang="ru-RU" altLang="ru-RU"/>
              <a:pPr/>
              <a:t>18</a:t>
            </a:fld>
            <a:endParaRPr lang="ru-RU" altLang="ru-RU"/>
          </a:p>
        </p:txBody>
      </p:sp>
      <p:sp>
        <p:nvSpPr>
          <p:cNvPr id="4301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0C4A3E1-0F28-4636-AF5D-8DB69AF5D5DF}" type="slidenum">
              <a:rPr lang="ru-RU" altLang="ru-RU"/>
              <a:pPr/>
              <a:t>19</a:t>
            </a:fld>
            <a:endParaRPr lang="ru-RU" altLang="ru-RU"/>
          </a:p>
        </p:txBody>
      </p:sp>
      <p:sp>
        <p:nvSpPr>
          <p:cNvPr id="4505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BB4F264-6E5C-45D0-B856-91CDBBA2C822}" type="slidenum">
              <a:rPr lang="ru-RU" altLang="ru-RU"/>
              <a:pPr/>
              <a:t>2</a:t>
            </a:fld>
            <a:endParaRPr lang="ru-RU" altLang="ru-RU"/>
          </a:p>
        </p:txBody>
      </p:sp>
      <p:sp>
        <p:nvSpPr>
          <p:cNvPr id="614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D2306B-E0BF-4CD0-B391-FB5DFB6E737C}" type="slidenum">
              <a:rPr lang="ru-RU" altLang="ru-RU"/>
              <a:pPr/>
              <a:t>20</a:t>
            </a:fld>
            <a:endParaRPr lang="ru-RU" altLang="ru-RU"/>
          </a:p>
        </p:txBody>
      </p:sp>
      <p:sp>
        <p:nvSpPr>
          <p:cNvPr id="4710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AF7BCBE-9A63-4E44-96E5-3E24712C29F1}" type="slidenum">
              <a:rPr lang="ru-RU" altLang="ru-RU"/>
              <a:pPr/>
              <a:t>21</a:t>
            </a:fld>
            <a:endParaRPr lang="ru-RU" altLang="ru-RU"/>
          </a:p>
        </p:txBody>
      </p:sp>
      <p:sp>
        <p:nvSpPr>
          <p:cNvPr id="4915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1222F04-4E95-4B8F-BBFF-61C218E9058E}" type="slidenum">
              <a:rPr lang="ru-RU" altLang="ru-RU"/>
              <a:pPr/>
              <a:t>22</a:t>
            </a:fld>
            <a:endParaRPr lang="ru-RU" altLang="ru-RU"/>
          </a:p>
        </p:txBody>
      </p:sp>
      <p:sp>
        <p:nvSpPr>
          <p:cNvPr id="5120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E5227FA-A28C-4306-8903-69669B2F8691}" type="slidenum">
              <a:rPr lang="ru-RU" altLang="ru-RU"/>
              <a:pPr/>
              <a:t>23</a:t>
            </a:fld>
            <a:endParaRPr lang="ru-RU" altLang="ru-RU"/>
          </a:p>
        </p:txBody>
      </p:sp>
      <p:sp>
        <p:nvSpPr>
          <p:cNvPr id="5325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294DBD1-8E97-4B4F-9617-A5C6367452E3}" type="slidenum">
              <a:rPr lang="ru-RU" altLang="ru-RU"/>
              <a:pPr/>
              <a:t>24</a:t>
            </a:fld>
            <a:endParaRPr lang="ru-RU" altLang="ru-RU"/>
          </a:p>
        </p:txBody>
      </p:sp>
      <p:sp>
        <p:nvSpPr>
          <p:cNvPr id="5529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680430A-FC51-4A24-9238-D26FE6D42E24}" type="slidenum">
              <a:rPr lang="ru-RU" altLang="ru-RU"/>
              <a:pPr/>
              <a:t>25</a:t>
            </a:fld>
            <a:endParaRPr lang="ru-RU" altLang="ru-RU"/>
          </a:p>
        </p:txBody>
      </p:sp>
      <p:sp>
        <p:nvSpPr>
          <p:cNvPr id="5734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ED3E6FA-F23D-458B-BD38-AF63B36622A4}" type="slidenum">
              <a:rPr lang="ru-RU" altLang="ru-RU"/>
              <a:pPr/>
              <a:t>26</a:t>
            </a:fld>
            <a:endParaRPr lang="ru-RU" altLang="ru-RU"/>
          </a:p>
        </p:txBody>
      </p:sp>
      <p:sp>
        <p:nvSpPr>
          <p:cNvPr id="5939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0A89EC0-772F-4798-8EFB-D1F45A79484D}" type="slidenum">
              <a:rPr lang="ru-RU" altLang="ru-RU"/>
              <a:pPr/>
              <a:t>27</a:t>
            </a:fld>
            <a:endParaRPr lang="ru-RU" altLang="ru-RU"/>
          </a:p>
        </p:txBody>
      </p:sp>
      <p:sp>
        <p:nvSpPr>
          <p:cNvPr id="6144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1EFC18F-7765-476E-9727-5EFCABD46F3B}" type="slidenum">
              <a:rPr lang="ru-RU" altLang="ru-RU"/>
              <a:pPr/>
              <a:t>28</a:t>
            </a:fld>
            <a:endParaRPr lang="ru-RU" altLang="ru-RU"/>
          </a:p>
        </p:txBody>
      </p:sp>
      <p:sp>
        <p:nvSpPr>
          <p:cNvPr id="6349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BAD66D-FD09-4D54-9DFE-CFD30E537054}" type="slidenum">
              <a:rPr lang="ru-RU" altLang="ru-RU"/>
              <a:pPr/>
              <a:t>29</a:t>
            </a:fld>
            <a:endParaRPr lang="ru-RU" altLang="ru-RU"/>
          </a:p>
        </p:txBody>
      </p:sp>
      <p:sp>
        <p:nvSpPr>
          <p:cNvPr id="6553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C60716A-05B3-496E-A9C7-96CEB73DF23A}" type="slidenum">
              <a:rPr lang="ru-RU" altLang="ru-RU"/>
              <a:pPr/>
              <a:t>3</a:t>
            </a:fld>
            <a:endParaRPr lang="ru-RU" altLang="ru-RU"/>
          </a:p>
        </p:txBody>
      </p:sp>
      <p:sp>
        <p:nvSpPr>
          <p:cNvPr id="819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6F83BCC-8E4E-4C36-AE0A-43FB60535800}" type="slidenum">
              <a:rPr lang="ru-RU" altLang="ru-RU"/>
              <a:pPr/>
              <a:t>30</a:t>
            </a:fld>
            <a:endParaRPr lang="ru-RU" altLang="ru-RU"/>
          </a:p>
        </p:txBody>
      </p:sp>
      <p:sp>
        <p:nvSpPr>
          <p:cNvPr id="6758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A7CF24-75A2-4181-BE01-1DF2AD0C7D89}" type="slidenum">
              <a:rPr lang="ru-RU" altLang="ru-RU"/>
              <a:pPr/>
              <a:t>31</a:t>
            </a:fld>
            <a:endParaRPr lang="ru-RU" altLang="ru-RU"/>
          </a:p>
        </p:txBody>
      </p:sp>
      <p:sp>
        <p:nvSpPr>
          <p:cNvPr id="6963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D107177-734A-4730-AD0D-E44F2401CBD8}" type="slidenum">
              <a:rPr lang="ru-RU" altLang="ru-RU"/>
              <a:pPr/>
              <a:t>32</a:t>
            </a:fld>
            <a:endParaRPr lang="ru-RU" altLang="ru-RU"/>
          </a:p>
        </p:txBody>
      </p:sp>
      <p:sp>
        <p:nvSpPr>
          <p:cNvPr id="7168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5E042C3-9278-4A9A-A74A-F4118B8ED694}" type="slidenum">
              <a:rPr lang="ru-RU" altLang="ru-RU"/>
              <a:pPr/>
              <a:t>33</a:t>
            </a:fld>
            <a:endParaRPr lang="ru-RU" altLang="ru-RU"/>
          </a:p>
        </p:txBody>
      </p:sp>
      <p:sp>
        <p:nvSpPr>
          <p:cNvPr id="7373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E53F9A7-15F1-4F98-9039-8A477A9C5323}" type="slidenum">
              <a:rPr lang="ru-RU" altLang="ru-RU"/>
              <a:pPr/>
              <a:t>34</a:t>
            </a:fld>
            <a:endParaRPr lang="ru-RU" altLang="ru-RU"/>
          </a:p>
        </p:txBody>
      </p:sp>
      <p:sp>
        <p:nvSpPr>
          <p:cNvPr id="7577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6A79CF-A7F4-466C-A318-97668520B9D8}" type="slidenum">
              <a:rPr lang="ru-RU" altLang="ru-RU"/>
              <a:pPr/>
              <a:t>35</a:t>
            </a:fld>
            <a:endParaRPr lang="ru-RU" altLang="ru-RU"/>
          </a:p>
        </p:txBody>
      </p:sp>
      <p:sp>
        <p:nvSpPr>
          <p:cNvPr id="7782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3D77218-69BF-4EC6-A97D-5F132A96CC0E}" type="slidenum">
              <a:rPr lang="ru-RU" altLang="ru-RU"/>
              <a:pPr/>
              <a:t>36</a:t>
            </a:fld>
            <a:endParaRPr lang="ru-RU" altLang="ru-RU"/>
          </a:p>
        </p:txBody>
      </p:sp>
      <p:sp>
        <p:nvSpPr>
          <p:cNvPr id="7987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26B6F49-4B17-46E1-8FE0-EDAB04BDC6BB}" type="slidenum">
              <a:rPr lang="ru-RU" altLang="ru-RU"/>
              <a:pPr/>
              <a:t>4</a:t>
            </a:fld>
            <a:endParaRPr lang="ru-RU" altLang="ru-RU"/>
          </a:p>
        </p:txBody>
      </p:sp>
      <p:sp>
        <p:nvSpPr>
          <p:cNvPr id="1229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81C4FA2-2E43-4ADD-B314-963901531C65}" type="slidenum">
              <a:rPr lang="ru-RU" altLang="ru-RU"/>
              <a:pPr/>
              <a:t>5</a:t>
            </a:fld>
            <a:endParaRPr lang="ru-RU" altLang="ru-RU"/>
          </a:p>
        </p:txBody>
      </p:sp>
      <p:sp>
        <p:nvSpPr>
          <p:cNvPr id="1433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CDFA83B-990C-4E31-A98D-0D031626517F}" type="slidenum">
              <a:rPr lang="ru-RU" altLang="ru-RU"/>
              <a:pPr/>
              <a:t>6</a:t>
            </a:fld>
            <a:endParaRPr lang="ru-RU" altLang="ru-RU"/>
          </a:p>
        </p:txBody>
      </p:sp>
      <p:sp>
        <p:nvSpPr>
          <p:cNvPr id="1638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0672F8A-16E9-4111-9CAD-3AA1DACB17DA}" type="slidenum">
              <a:rPr lang="ru-RU" altLang="ru-RU"/>
              <a:pPr/>
              <a:t>7</a:t>
            </a:fld>
            <a:endParaRPr lang="ru-RU" altLang="ru-RU"/>
          </a:p>
        </p:txBody>
      </p:sp>
      <p:sp>
        <p:nvSpPr>
          <p:cNvPr id="1843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6658555-580B-49C7-9A82-C96A1F180D5D}" type="slidenum">
              <a:rPr lang="ru-RU" altLang="ru-RU"/>
              <a:pPr/>
              <a:t>8</a:t>
            </a:fld>
            <a:endParaRPr lang="ru-RU" altLang="ru-RU"/>
          </a:p>
        </p:txBody>
      </p:sp>
      <p:sp>
        <p:nvSpPr>
          <p:cNvPr id="2662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38600F8-0B3E-42AD-9F52-8496C0E4AD45}" type="slidenum">
              <a:rPr lang="ru-RU" altLang="ru-RU"/>
              <a:pPr/>
              <a:t>9</a:t>
            </a:fld>
            <a:endParaRPr lang="ru-RU" altLang="ru-RU"/>
          </a:p>
        </p:txBody>
      </p:sp>
      <p:sp>
        <p:nvSpPr>
          <p:cNvPr id="2253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D6AA6C-B4FA-4593-8439-E156E710597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482996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72AEF3-1F16-4AC3-A0B9-9015FD3A3F9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886131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98B098-6A9D-4C91-B419-BF24AC3CB23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571785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19DA85-63D9-4B4C-A1A2-4369DEC16BF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595001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BC235A-7309-4C5A-BDA9-1B492488771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187397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27D81E-7CF8-4D25-85BE-02384D1AC0D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02529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54C68E-9355-496E-BCE0-6C06BE9736A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193826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BF58EF-1354-4B9A-BD87-7F0116F47D2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17576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EAC1BB-B2F2-4C38-B6AB-88E4E0EB418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225661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1E32CD-B1C3-4489-B6DC-BBA6A62F2C7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184010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5901CE-CAB8-4C0D-90C5-9B8BD2BDE63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988300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 alt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 alt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5C146F3D-2724-44E1-B086-FEA3585CB2CF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r>
              <a:rPr lang="ru-RU" altLang="ru-RU" sz="4400" b="1"/>
              <a:t>Предмет, метод и задачи статистики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endParaRPr lang="ru-RU" altLang="ru-RU" sz="32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5891212"/>
          </a:xfrm>
        </p:spPr>
        <p:txBody>
          <a:bodyPr/>
          <a:lstStyle/>
          <a:p>
            <a:r>
              <a:rPr lang="ru-RU" altLang="ru-RU" b="1"/>
              <a:t>Предмет статистики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 flipV="1">
            <a:off x="457200" y="6126163"/>
            <a:ext cx="8229600" cy="69850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ru-RU" altLang="ru-RU" sz="8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4000" b="1"/>
              <a:t>Статистика как совокупность сведений.</a:t>
            </a:r>
            <a:r>
              <a:rPr lang="ru-RU" altLang="ru-RU" sz="4000"/>
              <a:t> 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ru-RU" altLang="ru-RU"/>
              <a:t>Специфическая черта статистики состоит в том, что во всех случаях ее данные относятся к </a:t>
            </a:r>
            <a:r>
              <a:rPr lang="ru-RU" altLang="ru-RU" b="1"/>
              <a:t>совокупности</a:t>
            </a:r>
            <a:r>
              <a:rPr lang="ru-RU" altLang="ru-RU"/>
              <a:t>. </a:t>
            </a:r>
          </a:p>
          <a:p>
            <a:pPr algn="just"/>
            <a:r>
              <a:rPr lang="ru-RU" altLang="ru-RU"/>
              <a:t>Статистику образуют </a:t>
            </a:r>
            <a:r>
              <a:rPr lang="ru-RU" altLang="ru-RU" b="1"/>
              <a:t>сводные характеристики совокупностей объектов и явлений, относящихся к жизни общества.</a:t>
            </a:r>
            <a:r>
              <a:rPr lang="ru-RU" altLang="ru-RU"/>
              <a:t> 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641475"/>
          </a:xfrm>
        </p:spPr>
        <p:txBody>
          <a:bodyPr/>
          <a:lstStyle/>
          <a:p>
            <a:r>
              <a:rPr lang="ru-RU" altLang="ru-RU" b="1"/>
              <a:t>Статистика как род деятельности</a:t>
            </a:r>
            <a:r>
              <a:rPr lang="ru-RU" altLang="ru-RU"/>
              <a:t> 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2060575"/>
            <a:ext cx="8218488" cy="4176713"/>
          </a:xfrm>
        </p:spPr>
        <p:txBody>
          <a:bodyPr/>
          <a:lstStyle/>
          <a:p>
            <a:pPr algn="just"/>
            <a:r>
              <a:rPr lang="ru-RU" altLang="ru-RU"/>
              <a:t>Под статистикой понимают процесс собирания и обработки данных, необходимых для получения статистики в обоих рассмотренных смыслах.</a:t>
            </a:r>
          </a:p>
          <a:p>
            <a:pPr algn="just"/>
            <a:r>
              <a:rPr lang="ru-RU" altLang="ru-RU"/>
              <a:t>Статистику и учет часто смешивают, однако ставить знак равенства между двумя этими понятиями нельзя. 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260350"/>
            <a:ext cx="8229600" cy="432346"/>
          </a:xfrm>
        </p:spPr>
        <p:txBody>
          <a:bodyPr/>
          <a:lstStyle/>
          <a:p>
            <a:endParaRPr lang="ru-RU" altLang="ru-RU" sz="4000" dirty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836613"/>
            <a:ext cx="8229600" cy="4032250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altLang="ru-RU"/>
              <a:t>  Статистика зиждется на учете,</a:t>
            </a:r>
          </a:p>
          <a:p>
            <a:pPr algn="ctr">
              <a:buFontTx/>
              <a:buNone/>
            </a:pPr>
            <a:r>
              <a:rPr lang="ru-RU" altLang="ru-RU"/>
              <a:t> </a:t>
            </a:r>
            <a:r>
              <a:rPr lang="ru-RU" altLang="ru-RU" b="1"/>
              <a:t>НО</a:t>
            </a:r>
          </a:p>
          <a:p>
            <a:pPr>
              <a:buFontTx/>
              <a:buNone/>
            </a:pPr>
            <a:r>
              <a:rPr lang="ru-RU" altLang="ru-RU"/>
              <a:t>  при учете </a:t>
            </a:r>
            <a:r>
              <a:rPr lang="ru-RU" altLang="ru-RU" b="1"/>
              <a:t>для статистики целью является итоговая, обобщающая характеристика всей совокупности</a:t>
            </a:r>
            <a:r>
              <a:rPr lang="ru-RU" altLang="ru-RU"/>
              <a:t> 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/>
              <a:t>Статистика как наука</a:t>
            </a:r>
            <a:r>
              <a:rPr lang="ru-RU" altLang="ru-RU"/>
              <a:t> 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anchor="ctr"/>
          <a:lstStyle/>
          <a:p>
            <a:pPr algn="just"/>
            <a:r>
              <a:rPr lang="ru-RU" altLang="ru-RU" b="1" dirty="0"/>
              <a:t>Статистика – самостоятельная наука. </a:t>
            </a:r>
          </a:p>
          <a:p>
            <a:pPr algn="just"/>
            <a:r>
              <a:rPr lang="ru-RU" altLang="ru-RU" b="1" dirty="0"/>
              <a:t>Она изучает количественную сторону массовых явлений в неразрывной связи с их качественной стороной</a:t>
            </a:r>
            <a:r>
              <a:rPr lang="ru-RU" altLang="ru-RU" dirty="0"/>
              <a:t>. 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4000"/>
              <a:t>Объект статистического исследования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altLang="ru-RU"/>
              <a:t>Каждое из этих явлений состоит из массы однородных элементов, которые взятые вместе в известных границах времени и пространства, образуют </a:t>
            </a:r>
            <a:r>
              <a:rPr lang="ru-RU" altLang="ru-RU" b="1"/>
              <a:t>статистическую совокупность.</a:t>
            </a:r>
            <a:r>
              <a:rPr lang="ru-RU" altLang="ru-RU"/>
              <a:t> 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201612"/>
          </a:xfrm>
        </p:spPr>
        <p:txBody>
          <a:bodyPr/>
          <a:lstStyle/>
          <a:p>
            <a:endParaRPr lang="ru-RU" altLang="ru-RU" sz="4000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620713"/>
            <a:ext cx="8229600" cy="3024187"/>
          </a:xfrm>
        </p:spPr>
        <p:txBody>
          <a:bodyPr/>
          <a:lstStyle/>
          <a:p>
            <a:pPr algn="just"/>
            <a:r>
              <a:rPr lang="ru-RU" altLang="ru-RU"/>
              <a:t>Статистическая наука разрабатывает методы получения сводных, итоговых показателе, характеризующих различные стороны общественной жизни. 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4000" b="1"/>
              <a:t>3.Методологические основы статистики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altLang="ru-RU" b="1"/>
              <a:t>Статистический метод.</a:t>
            </a:r>
            <a:r>
              <a:rPr lang="ru-RU" altLang="ru-RU"/>
              <a:t> </a:t>
            </a:r>
          </a:p>
          <a:p>
            <a:r>
              <a:rPr lang="ru-RU" altLang="ru-RU"/>
              <a:t>Статистическая наука выработала свои особые приемы и способы исследования, которые в совокупности образуют ее метод и методологию.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4000" b="1"/>
              <a:t>Важнейшие  элементы статистической методологии</a:t>
            </a:r>
            <a:r>
              <a:rPr lang="ru-RU" altLang="ru-RU" sz="4000"/>
              <a:t> 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2060575"/>
            <a:ext cx="8229600" cy="3413125"/>
          </a:xfrm>
        </p:spPr>
        <p:txBody>
          <a:bodyPr/>
          <a:lstStyle/>
          <a:p>
            <a:r>
              <a:rPr lang="ru-RU" altLang="ru-RU"/>
              <a:t>массовое наблюдение, </a:t>
            </a:r>
          </a:p>
          <a:p>
            <a:r>
              <a:rPr lang="ru-RU" altLang="ru-RU"/>
              <a:t>группировки, </a:t>
            </a:r>
          </a:p>
          <a:p>
            <a:r>
              <a:rPr lang="ru-RU" altLang="ru-RU"/>
              <a:t>применение обобщающих (сводных) характеристик.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/>
              <a:t>Закон больших чисел</a:t>
            </a:r>
            <a:r>
              <a:rPr lang="ru-RU" altLang="ru-RU"/>
              <a:t> 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just">
              <a:lnSpc>
                <a:spcPct val="90000"/>
              </a:lnSpc>
            </a:pPr>
            <a:r>
              <a:rPr lang="ru-RU" altLang="ru-RU"/>
              <a:t>выражает общий принцип, в силу которого в большом числе явлений при некоторых общих условиях почти устраняется влияние случайного фактора. Достигается это в результате того, что в большом числе случаев происходит взаимопогашение индивидуальных отклонений величин одного и того же вида от общей их меры.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/>
              <a:t>План лекции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>
              <a:lnSpc>
                <a:spcPct val="80000"/>
              </a:lnSpc>
            </a:pPr>
            <a:r>
              <a:rPr lang="ru-RU" altLang="ru-RU" sz="1600" b="1"/>
              <a:t>1.Возникновение и исторические этапы развития статистики</a:t>
            </a:r>
          </a:p>
          <a:p>
            <a:pPr marL="609600" indent="-609600">
              <a:lnSpc>
                <a:spcPct val="80000"/>
              </a:lnSpc>
            </a:pPr>
            <a:r>
              <a:rPr lang="ru-RU" altLang="ru-RU" sz="1600"/>
              <a:t>1.1.Зарождение статистики</a:t>
            </a:r>
          </a:p>
          <a:p>
            <a:pPr marL="609600" indent="-609600">
              <a:lnSpc>
                <a:spcPct val="80000"/>
              </a:lnSpc>
            </a:pPr>
            <a:r>
              <a:rPr lang="ru-RU" altLang="ru-RU" sz="1600"/>
              <a:t>1.2.Возникновение статистики как науки</a:t>
            </a:r>
          </a:p>
          <a:p>
            <a:pPr marL="609600" indent="-609600">
              <a:lnSpc>
                <a:spcPct val="80000"/>
              </a:lnSpc>
            </a:pPr>
            <a:r>
              <a:rPr lang="ru-RU" altLang="ru-RU" sz="1600"/>
              <a:t>1.3Краткий экскурс в историю отечественной статистики</a:t>
            </a:r>
          </a:p>
          <a:p>
            <a:pPr marL="609600" indent="-609600">
              <a:lnSpc>
                <a:spcPct val="80000"/>
              </a:lnSpc>
            </a:pPr>
            <a:r>
              <a:rPr lang="ru-RU" altLang="ru-RU" sz="1600" b="1"/>
              <a:t>2.Предмет статистики</a:t>
            </a:r>
          </a:p>
          <a:p>
            <a:pPr marL="609600" indent="-609600">
              <a:lnSpc>
                <a:spcPct val="80000"/>
              </a:lnSpc>
            </a:pPr>
            <a:r>
              <a:rPr lang="ru-RU" altLang="ru-RU" sz="1600"/>
              <a:t>2.1Статистика как совокупность сведений</a:t>
            </a:r>
          </a:p>
          <a:p>
            <a:pPr marL="609600" indent="-609600">
              <a:lnSpc>
                <a:spcPct val="80000"/>
              </a:lnSpc>
            </a:pPr>
            <a:r>
              <a:rPr lang="ru-RU" altLang="ru-RU" sz="1600"/>
              <a:t>2.2.Статистика как род деятельности</a:t>
            </a:r>
          </a:p>
          <a:p>
            <a:pPr marL="609600" indent="-609600">
              <a:lnSpc>
                <a:spcPct val="80000"/>
              </a:lnSpc>
            </a:pPr>
            <a:r>
              <a:rPr lang="ru-RU" altLang="ru-RU" sz="1600"/>
              <a:t>2.3.Статистика как наука о массовых явлениях</a:t>
            </a:r>
          </a:p>
          <a:p>
            <a:pPr marL="609600" indent="-609600">
              <a:lnSpc>
                <a:spcPct val="80000"/>
              </a:lnSpc>
            </a:pPr>
            <a:r>
              <a:rPr lang="ru-RU" altLang="ru-RU" sz="1600" b="1"/>
              <a:t>3.Методологические основы статистики</a:t>
            </a:r>
          </a:p>
          <a:p>
            <a:pPr marL="609600" indent="-609600">
              <a:lnSpc>
                <a:spcPct val="80000"/>
              </a:lnSpc>
            </a:pPr>
            <a:r>
              <a:rPr lang="ru-RU" altLang="ru-RU" sz="1600"/>
              <a:t>3.1.Статистический метод</a:t>
            </a:r>
          </a:p>
          <a:p>
            <a:pPr marL="609600" indent="-609600">
              <a:lnSpc>
                <a:spcPct val="80000"/>
              </a:lnSpc>
            </a:pPr>
            <a:r>
              <a:rPr lang="ru-RU" altLang="ru-RU" sz="1600"/>
              <a:t>3.2.Закон больших чисел</a:t>
            </a:r>
          </a:p>
          <a:p>
            <a:pPr marL="609600" indent="-609600">
              <a:lnSpc>
                <a:spcPct val="80000"/>
              </a:lnSpc>
            </a:pPr>
            <a:r>
              <a:rPr lang="ru-RU" altLang="ru-RU" sz="1600"/>
              <a:t>3.3.Статистическая закономерность</a:t>
            </a:r>
          </a:p>
          <a:p>
            <a:pPr marL="609600" indent="-609600">
              <a:lnSpc>
                <a:spcPct val="80000"/>
              </a:lnSpc>
            </a:pPr>
            <a:r>
              <a:rPr lang="ru-RU" altLang="ru-RU" sz="1600" b="1"/>
              <a:t>4. Задачи статистики</a:t>
            </a:r>
          </a:p>
          <a:p>
            <a:pPr marL="609600" indent="-609600">
              <a:lnSpc>
                <a:spcPct val="80000"/>
              </a:lnSpc>
            </a:pPr>
            <a:r>
              <a:rPr lang="ru-RU" altLang="ru-RU" sz="1600"/>
              <a:t>4.1Задачи статистического исследования</a:t>
            </a:r>
          </a:p>
          <a:p>
            <a:pPr marL="609600" indent="-609600">
              <a:lnSpc>
                <a:spcPct val="80000"/>
              </a:lnSpc>
            </a:pPr>
            <a:r>
              <a:rPr lang="ru-RU" altLang="ru-RU" sz="1600"/>
              <a:t>4.2Задачи статистического анализа</a:t>
            </a:r>
          </a:p>
          <a:p>
            <a:pPr marL="609600" indent="-609600">
              <a:lnSpc>
                <a:spcPct val="80000"/>
              </a:lnSpc>
            </a:pPr>
            <a:r>
              <a:rPr lang="ru-RU" altLang="ru-RU" sz="1600" b="1"/>
              <a:t>5.Принципы организации статистической деятельности</a:t>
            </a:r>
          </a:p>
          <a:p>
            <a:pPr marL="609600" indent="-609600">
              <a:lnSpc>
                <a:spcPct val="80000"/>
              </a:lnSpc>
            </a:pPr>
            <a:r>
              <a:rPr lang="ru-RU" altLang="ru-RU" sz="1600"/>
              <a:t>5.1.Принципы организация статистики за рубежом</a:t>
            </a:r>
          </a:p>
          <a:p>
            <a:pPr marL="609600" indent="-609600">
              <a:lnSpc>
                <a:spcPct val="80000"/>
              </a:lnSpc>
            </a:pPr>
            <a:r>
              <a:rPr lang="ru-RU" altLang="ru-RU" sz="1600"/>
              <a:t>5.2.Организация статистики в России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765175"/>
            <a:ext cx="8291512" cy="1727200"/>
          </a:xfrm>
        </p:spPr>
        <p:txBody>
          <a:bodyPr/>
          <a:lstStyle/>
          <a:p>
            <a:r>
              <a:rPr lang="ru-RU" altLang="ru-RU" sz="4000"/>
              <a:t>Закон  получил свое математическое доказательство в теории вероятностей.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636838"/>
            <a:ext cx="8229600" cy="3489325"/>
          </a:xfrm>
        </p:spPr>
        <p:txBody>
          <a:bodyPr/>
          <a:lstStyle/>
          <a:p>
            <a:r>
              <a:rPr lang="ru-RU" altLang="ru-RU"/>
              <a:t>Его выражает ряд теорем:</a:t>
            </a:r>
          </a:p>
          <a:p>
            <a:r>
              <a:rPr lang="ru-RU" altLang="ru-RU"/>
              <a:t> теорема Бернули (1713);</a:t>
            </a:r>
          </a:p>
          <a:p>
            <a:r>
              <a:rPr lang="ru-RU" altLang="ru-RU"/>
              <a:t> теорема Пуассона (1837); </a:t>
            </a:r>
          </a:p>
          <a:p>
            <a:r>
              <a:rPr lang="ru-RU" altLang="ru-RU"/>
              <a:t>теорема Чебышева (1867). 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-458788"/>
            <a:ext cx="8229600" cy="2089151"/>
          </a:xfrm>
        </p:spPr>
        <p:txBody>
          <a:bodyPr/>
          <a:lstStyle/>
          <a:p>
            <a:r>
              <a:rPr lang="ru-RU" altLang="ru-RU" b="1"/>
              <a:t>Статистическая закономерность</a:t>
            </a:r>
            <a:r>
              <a:rPr lang="ru-RU" altLang="ru-RU"/>
              <a:t> 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2060575"/>
            <a:ext cx="7942262" cy="2881313"/>
          </a:xfrm>
        </p:spPr>
        <p:txBody>
          <a:bodyPr/>
          <a:lstStyle/>
          <a:p>
            <a:pPr algn="just"/>
            <a:r>
              <a:rPr lang="ru-RU" altLang="ru-RU" b="1"/>
              <a:t>закономерность, проявляющаяся лишь в большой массе явлений через преодоление свойственной ее единичным элементам случайности.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5314950"/>
          </a:xfrm>
        </p:spPr>
        <p:txBody>
          <a:bodyPr/>
          <a:lstStyle/>
          <a:p>
            <a:r>
              <a:rPr lang="ru-RU" altLang="ru-RU" b="1"/>
              <a:t>4. Задачи статистики</a:t>
            </a:r>
            <a:br>
              <a:rPr lang="ru-RU" altLang="ru-RU" b="1"/>
            </a:br>
            <a:r>
              <a:rPr lang="ru-RU" altLang="ru-RU" b="1"/>
              <a:t>4.1. Задачи статистического исследования</a:t>
            </a:r>
            <a:r>
              <a:rPr lang="ru-RU" altLang="ru-RU"/>
              <a:t> 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6381750"/>
            <a:ext cx="8229600" cy="233363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ru-RU" altLang="ru-RU" sz="100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4000" b="1"/>
              <a:t>. </a:t>
            </a:r>
            <a:r>
              <a:rPr lang="ru-RU" altLang="ru-RU" sz="4000"/>
              <a:t>Статистическое исследование включает в себя: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ru-RU" altLang="ru-RU" sz="2800"/>
              <a:t>разработку программы статистического наблюдения (определение объекта, единицы и формы наблюдения, разработку методик расчета запрашиваемых показателей и предполагаемые результаты обработки полученных данных);</a:t>
            </a:r>
          </a:p>
          <a:p>
            <a:pPr>
              <a:lnSpc>
                <a:spcPct val="80000"/>
              </a:lnSpc>
            </a:pPr>
            <a:r>
              <a:rPr lang="ru-RU" altLang="ru-RU" sz="2800"/>
              <a:t>сбор массовых данных о статистической совокупности (непосредственно статистическое наблюдение);</a:t>
            </a:r>
          </a:p>
          <a:p>
            <a:pPr>
              <a:lnSpc>
                <a:spcPct val="80000"/>
              </a:lnSpc>
            </a:pPr>
            <a:r>
              <a:rPr lang="ru-RU" altLang="ru-RU" sz="2800"/>
              <a:t>обработку  данных (сводку, группировку);</a:t>
            </a:r>
          </a:p>
          <a:p>
            <a:pPr>
              <a:lnSpc>
                <a:spcPct val="80000"/>
              </a:lnSpc>
            </a:pPr>
            <a:r>
              <a:rPr lang="ru-RU" altLang="ru-RU" sz="2800"/>
              <a:t> анализ полученной информации.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4000"/>
              <a:t>В задачи статистического исследования входят: 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ru-RU" altLang="ru-RU"/>
              <a:t>1. разработка методологии статистического изучения того или иного процесса или явления,</a:t>
            </a:r>
          </a:p>
          <a:p>
            <a:pPr>
              <a:buFontTx/>
              <a:buNone/>
            </a:pPr>
            <a:r>
              <a:rPr lang="ru-RU" altLang="ru-RU"/>
              <a:t>2. проведение статистического наблюдения,</a:t>
            </a:r>
          </a:p>
          <a:p>
            <a:pPr>
              <a:buFontTx/>
              <a:buNone/>
            </a:pPr>
            <a:r>
              <a:rPr lang="ru-RU" altLang="ru-RU"/>
              <a:t>3. осуществление статистического анализа полученных результатов наблюдения. 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/>
          <a:lstStyle/>
          <a:p>
            <a:r>
              <a:rPr lang="ru-RU" altLang="ru-RU" sz="2400" b="1" dirty="0"/>
              <a:t>Задачи статистического анализа</a:t>
            </a:r>
            <a:r>
              <a:rPr lang="ru-RU" altLang="ru-RU" sz="2400" dirty="0"/>
              <a:t> </a:t>
            </a:r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08720"/>
            <a:ext cx="8229600" cy="5400600"/>
          </a:xfrm>
        </p:spPr>
        <p:txBody>
          <a:bodyPr/>
          <a:lstStyle/>
          <a:p>
            <a:pPr algn="ctr">
              <a:lnSpc>
                <a:spcPct val="90000"/>
              </a:lnSpc>
              <a:buFontTx/>
              <a:buNone/>
            </a:pPr>
            <a:r>
              <a:rPr lang="ru-RU" altLang="ru-RU" sz="2400" b="1" dirty="0"/>
              <a:t>В традиционные и практически обязательные задачи анализа входит</a:t>
            </a:r>
            <a:r>
              <a:rPr lang="ru-RU" altLang="ru-RU" sz="2000" b="1" dirty="0"/>
              <a:t>:</a:t>
            </a:r>
          </a:p>
          <a:p>
            <a:pPr algn="just">
              <a:lnSpc>
                <a:spcPct val="90000"/>
              </a:lnSpc>
            </a:pPr>
            <a:r>
              <a:rPr lang="ru-RU" altLang="ru-RU" sz="2200" dirty="0"/>
              <a:t>определение уровня или масштабы исследуемого явления или процесса;</a:t>
            </a:r>
          </a:p>
          <a:p>
            <a:pPr algn="just">
              <a:lnSpc>
                <a:spcPct val="90000"/>
              </a:lnSpc>
            </a:pPr>
            <a:r>
              <a:rPr lang="ru-RU" altLang="ru-RU" sz="2200" dirty="0"/>
              <a:t>характеристика структуры наблюдаемого объекта,</a:t>
            </a:r>
          </a:p>
          <a:p>
            <a:pPr algn="just">
              <a:lnSpc>
                <a:spcPct val="90000"/>
              </a:lnSpc>
            </a:pPr>
            <a:r>
              <a:rPr lang="ru-RU" altLang="ru-RU" sz="2200" dirty="0"/>
              <a:t>исследование динамики явления для выявления закономерности происходящих процессов для  дальнейшего прогнозирования;</a:t>
            </a:r>
          </a:p>
          <a:p>
            <a:pPr algn="just">
              <a:lnSpc>
                <a:spcPct val="90000"/>
              </a:lnSpc>
            </a:pPr>
            <a:r>
              <a:rPr lang="ru-RU" altLang="ru-RU" sz="2200" dirty="0"/>
              <a:t>сравнительный анализ исследуемого объекта наблюдения с аналогичными (с зарубежными, с нормативом и т.п.);</a:t>
            </a:r>
          </a:p>
          <a:p>
            <a:pPr algn="just">
              <a:lnSpc>
                <a:spcPct val="90000"/>
              </a:lnSpc>
            </a:pPr>
            <a:r>
              <a:rPr lang="ru-RU" altLang="ru-RU" sz="2200" dirty="0"/>
              <a:t>выявление влияния факторов на уровень, структуру и  изменения исследуемого объекта или процесса во времени и пространстве, т.е. выявления взаимосвязи основного объекта исследования с другими объектами или их изменением. 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88913"/>
            <a:ext cx="8229600" cy="5761037"/>
          </a:xfrm>
        </p:spPr>
        <p:txBody>
          <a:bodyPr/>
          <a:lstStyle/>
          <a:p>
            <a:r>
              <a:rPr lang="ru-RU" altLang="ru-RU" b="1"/>
              <a:t>5.Принципы организации статистической деятельности</a:t>
            </a:r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>
          <a:xfrm flipV="1">
            <a:off x="457200" y="6126163"/>
            <a:ext cx="8229600" cy="69850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ru-RU" altLang="ru-RU" sz="80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3225800"/>
          </a:xfrm>
        </p:spPr>
        <p:txBody>
          <a:bodyPr/>
          <a:lstStyle/>
          <a:p>
            <a:r>
              <a:rPr lang="ru-RU" altLang="ru-RU"/>
              <a:t>Основополагающие принципы официальной статистики, одобренными Статистической комиссией ООН в 1994 году. </a:t>
            </a: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3357563"/>
            <a:ext cx="8229600" cy="2768600"/>
          </a:xfrm>
        </p:spPr>
        <p:txBody>
          <a:bodyPr/>
          <a:lstStyle/>
          <a:p>
            <a:pPr algn="just">
              <a:lnSpc>
                <a:spcPct val="80000"/>
              </a:lnSpc>
            </a:pPr>
            <a:r>
              <a:rPr lang="ru-RU" altLang="ru-RU" sz="2800"/>
              <a:t>Этот документ аккумулировал все главные принципы, которыми руководствовались страны с рыночной экономикой. В 2007 году они легли в основу Федерального закона «Об официальном статистическом учете и системе государственной статистики в Российской Федерации» №282-ФЗ. 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570037"/>
          </a:xfrm>
        </p:spPr>
        <p:txBody>
          <a:bodyPr/>
          <a:lstStyle/>
          <a:p>
            <a:r>
              <a:rPr lang="ru-RU" altLang="ru-RU" sz="4000"/>
              <a:t>Основные термины описания организации статистики страны </a:t>
            </a:r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420938"/>
            <a:ext cx="8229600" cy="2952750"/>
          </a:xfrm>
        </p:spPr>
        <p:txBody>
          <a:bodyPr/>
          <a:lstStyle/>
          <a:p>
            <a:r>
              <a:rPr lang="ru-RU" altLang="ru-RU"/>
              <a:t>Централизация</a:t>
            </a:r>
          </a:p>
          <a:p>
            <a:r>
              <a:rPr lang="ru-RU" altLang="ru-RU"/>
              <a:t>Децентрализация</a:t>
            </a:r>
          </a:p>
          <a:p>
            <a:r>
              <a:rPr lang="ru-RU" altLang="ru-RU"/>
              <a:t>Концентрация</a:t>
            </a:r>
          </a:p>
          <a:p>
            <a:r>
              <a:rPr lang="ru-RU" altLang="ru-RU"/>
              <a:t>Деконцентрация.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333375"/>
            <a:ext cx="7905750" cy="3887788"/>
          </a:xfrm>
        </p:spPr>
        <p:txBody>
          <a:bodyPr/>
          <a:lstStyle/>
          <a:p>
            <a:pPr algn="just"/>
            <a:r>
              <a:rPr lang="ru-RU" altLang="ru-RU" sz="3200" b="1"/>
              <a:t>Под </a:t>
            </a:r>
            <a:r>
              <a:rPr lang="ru-RU" altLang="ru-RU" b="1"/>
              <a:t>"централизованной</a:t>
            </a:r>
            <a:r>
              <a:rPr lang="ru-RU" altLang="ru-RU" sz="3200" b="1"/>
              <a:t>" статистической системой понимается система, в которой большая часть статистической и аналитической работы проводится в одном ведомстве, чаще всего в центральном аппарате системы</a:t>
            </a:r>
            <a:r>
              <a:rPr lang="ru-RU" altLang="ru-RU" sz="3200"/>
              <a:t>.</a:t>
            </a:r>
            <a:r>
              <a:rPr lang="ru-RU" altLang="ru-RU" sz="4000"/>
              <a:t> </a:t>
            </a:r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4365625"/>
            <a:ext cx="8229600" cy="1760538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altLang="ru-RU" sz="2800"/>
              <a:t>То есть: при централизованной системе за официальную государственную статистику отвечает одно учреждение в стране </a:t>
            </a:r>
          </a:p>
          <a:p>
            <a:pPr>
              <a:lnSpc>
                <a:spcPct val="90000"/>
              </a:lnSpc>
            </a:pPr>
            <a:r>
              <a:rPr lang="ru-RU" altLang="ru-RU" sz="2800"/>
              <a:t>Пример: Германия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4000"/>
              <a:t>Различные значения термина «статистика»  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ru-RU" altLang="ru-RU" sz="2800"/>
              <a:t>под статистикой понимают </a:t>
            </a:r>
            <a:r>
              <a:rPr lang="ru-RU" altLang="ru-RU" sz="2800" b="1"/>
              <a:t>науку;</a:t>
            </a:r>
          </a:p>
          <a:p>
            <a:pPr>
              <a:lnSpc>
                <a:spcPct val="80000"/>
              </a:lnSpc>
            </a:pPr>
            <a:r>
              <a:rPr lang="ru-RU" altLang="ru-RU" sz="2800"/>
              <a:t> статистикой является </a:t>
            </a:r>
            <a:r>
              <a:rPr lang="ru-RU" altLang="ru-RU" sz="2800" b="1"/>
              <a:t>практическая деятельность</a:t>
            </a:r>
            <a:r>
              <a:rPr lang="ru-RU" altLang="ru-RU" sz="2800"/>
              <a:t> по собиранию и обобщению данных о различных явлениях и процессах общественной жизни;</a:t>
            </a:r>
          </a:p>
          <a:p>
            <a:pPr>
              <a:lnSpc>
                <a:spcPct val="80000"/>
              </a:lnSpc>
            </a:pPr>
            <a:r>
              <a:rPr lang="ru-RU" altLang="ru-RU" sz="2800"/>
              <a:t>часто под статистикой понимают </a:t>
            </a:r>
            <a:r>
              <a:rPr lang="ru-RU" altLang="ru-RU" sz="2800" b="1"/>
              <a:t>совокупность числовых показателей</a:t>
            </a:r>
            <a:r>
              <a:rPr lang="ru-RU" altLang="ru-RU" sz="2800"/>
              <a:t>, характеризующих те или иные явления и процессы ;</a:t>
            </a:r>
          </a:p>
          <a:p>
            <a:pPr>
              <a:lnSpc>
                <a:spcPct val="80000"/>
              </a:lnSpc>
            </a:pPr>
            <a:r>
              <a:rPr lang="ru-RU" altLang="ru-RU" sz="2800" b="1"/>
              <a:t>параметр совокупности</a:t>
            </a:r>
            <a:r>
              <a:rPr lang="ru-RU" altLang="ru-RU" sz="2800"/>
              <a:t> (или в бытовом понимании цифры и числа).</a:t>
            </a:r>
          </a:p>
          <a:p>
            <a:pPr>
              <a:lnSpc>
                <a:spcPct val="80000"/>
              </a:lnSpc>
            </a:pPr>
            <a:endParaRPr lang="ru-RU" altLang="ru-RU" sz="280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333375"/>
            <a:ext cx="8291513" cy="3095625"/>
          </a:xfrm>
        </p:spPr>
        <p:txBody>
          <a:bodyPr/>
          <a:lstStyle/>
          <a:p>
            <a:pPr algn="just"/>
            <a:br>
              <a:rPr lang="ru-RU" altLang="ru-RU" sz="3200" b="1"/>
            </a:br>
            <a:r>
              <a:rPr lang="ru-RU" altLang="ru-RU" sz="2400" b="1"/>
              <a:t>При</a:t>
            </a:r>
            <a:r>
              <a:rPr lang="ru-RU" altLang="ru-RU" sz="3200" b="1"/>
              <a:t> «Децентрализованной» </a:t>
            </a:r>
            <a:r>
              <a:rPr lang="ru-RU" altLang="ru-RU" sz="2800" b="1"/>
              <a:t>системе соответствующие министерства (министерство сельского хозяйства, транспорта, энергетики, здравоохранения и т.п.) учреждают в своей структуре специальные отделы статистики. </a:t>
            </a:r>
            <a:br>
              <a:rPr lang="ru-RU" altLang="ru-RU" sz="2800" b="1"/>
            </a:br>
            <a:endParaRPr lang="ru-RU" altLang="ru-RU" sz="2800" b="1"/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3500438"/>
            <a:ext cx="8229600" cy="2808287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altLang="ru-RU" sz="2800"/>
              <a:t>То есть: при децентрализованной – компетенция и ответственность в области статистики распределена между несколькими государственными учреждениями (министерствами, ведомствами, службами и т.п.). </a:t>
            </a:r>
          </a:p>
          <a:p>
            <a:pPr>
              <a:lnSpc>
                <a:spcPct val="80000"/>
              </a:lnSpc>
            </a:pPr>
            <a:r>
              <a:rPr lang="ru-RU" altLang="ru-RU" sz="2800"/>
              <a:t>Пример: США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/>
              <a:t>В России</a:t>
            </a:r>
          </a:p>
        </p:txBody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349500"/>
            <a:ext cx="8229600" cy="1584325"/>
          </a:xfrm>
        </p:spPr>
        <p:txBody>
          <a:bodyPr/>
          <a:lstStyle/>
          <a:p>
            <a:r>
              <a:rPr lang="ru-RU" altLang="ru-RU"/>
              <a:t>официальная статистика стремиться к децентрализации,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/>
              <a:t>Концентрация</a:t>
            </a:r>
            <a:r>
              <a:rPr lang="ru-RU" altLang="ru-RU"/>
              <a:t> </a:t>
            </a:r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188" y="1628775"/>
            <a:ext cx="8229600" cy="4137025"/>
          </a:xfrm>
        </p:spPr>
        <p:txBody>
          <a:bodyPr/>
          <a:lstStyle/>
          <a:p>
            <a:r>
              <a:rPr lang="ru-RU" altLang="ru-RU"/>
              <a:t>под </a:t>
            </a:r>
            <a:r>
              <a:rPr lang="ru-RU" altLang="ru-RU" b="1"/>
              <a:t>концентрацией </a:t>
            </a:r>
            <a:r>
              <a:rPr lang="ru-RU" altLang="ru-RU"/>
              <a:t>понимается сбор первичной статистической информации от респондентов национальным статистическим ведомством, а затем распределения этой информации по региональным отделениям. 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/>
              <a:t>Деконцентрация</a:t>
            </a:r>
            <a:r>
              <a:rPr lang="ru-RU" altLang="ru-RU"/>
              <a:t> </a:t>
            </a:r>
          </a:p>
        </p:txBody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2060575"/>
            <a:ext cx="8229600" cy="3240088"/>
          </a:xfrm>
        </p:spPr>
        <p:txBody>
          <a:bodyPr/>
          <a:lstStyle/>
          <a:p>
            <a:pPr algn="just">
              <a:lnSpc>
                <a:spcPct val="90000"/>
              </a:lnSpc>
            </a:pPr>
            <a:r>
              <a:rPr lang="ru-RU" altLang="ru-RU" b="1"/>
              <a:t>деконценрацией</a:t>
            </a:r>
            <a:r>
              <a:rPr lang="ru-RU" altLang="ru-RU"/>
              <a:t> потоков считается сбор информации региональными статистическими структурами и передача ее снизу вверх в национальное ведомство. При этом часть информации оседает в региональных статистических службах. 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4000" b="1"/>
              <a:t>Организация статистики в России</a:t>
            </a:r>
            <a:r>
              <a:rPr lang="ru-RU" altLang="ru-RU" sz="4000"/>
              <a:t> </a:t>
            </a:r>
          </a:p>
        </p:txBody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362950" cy="4525963"/>
          </a:xfrm>
        </p:spPr>
        <p:txBody>
          <a:bodyPr/>
          <a:lstStyle/>
          <a:p>
            <a:pPr algn="just">
              <a:lnSpc>
                <a:spcPct val="80000"/>
              </a:lnSpc>
            </a:pPr>
            <a:r>
              <a:rPr lang="ru-RU" altLang="ru-RU" sz="2800"/>
              <a:t>Система сформирована в соответствии с административно-территориальным делением страны в целях обеспечения органов государственной власти и управления всех  уровней, средств массовой информации, научной общественности, коммерческих структур, населения и международных организаций полной и объективной статистической информацией по вопросам социально-экономического развития Российской Федерации, ее регионов, отраслей и секторов экономики 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2800" b="1"/>
              <a:t>Существующая в России система государственной статистики имеет 3 уровня</a:t>
            </a:r>
            <a:r>
              <a:rPr lang="ru-RU" altLang="ru-RU" sz="4000"/>
              <a:t> </a:t>
            </a:r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 algn="just">
              <a:lnSpc>
                <a:spcPct val="90000"/>
              </a:lnSpc>
            </a:pPr>
            <a:r>
              <a:rPr lang="ru-RU" altLang="ru-RU" sz="2800"/>
              <a:t>Федеральный: центральный аппарат и его подведомственные учреждения.</a:t>
            </a:r>
          </a:p>
          <a:p>
            <a:pPr marL="609600" indent="-609600" algn="just">
              <a:lnSpc>
                <a:spcPct val="90000"/>
              </a:lnSpc>
            </a:pPr>
            <a:r>
              <a:rPr lang="ru-RU" altLang="ru-RU" sz="2800"/>
              <a:t>Территориальный: 82 территориальных органов государственной статистики, по числу субъектов РФ. Санкт-Петербургский комитет объединяет два субъекта Федерации: г. Санкт-Петербург и Ленинградскую область. </a:t>
            </a:r>
          </a:p>
          <a:p>
            <a:pPr marL="609600" indent="-609600" algn="just">
              <a:lnSpc>
                <a:spcPct val="90000"/>
              </a:lnSpc>
            </a:pPr>
            <a:r>
              <a:rPr lang="ru-RU" altLang="ru-RU" sz="2800"/>
              <a:t>Районный: порядка 2000 районных (городских) отделов статистики.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>
          <a:xfrm flipV="1">
            <a:off x="457200" y="0"/>
            <a:ext cx="8229600" cy="274638"/>
          </a:xfrm>
        </p:spPr>
        <p:txBody>
          <a:bodyPr/>
          <a:lstStyle/>
          <a:p>
            <a:endParaRPr lang="ru-RU" altLang="ru-RU" sz="4000"/>
          </a:p>
        </p:txBody>
      </p:sp>
      <p:sp>
        <p:nvSpPr>
          <p:cNvPr id="788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692150"/>
            <a:ext cx="8229600" cy="5833194"/>
          </a:xfrm>
        </p:spPr>
        <p:txBody>
          <a:bodyPr/>
          <a:lstStyle/>
          <a:p>
            <a:pPr algn="just"/>
            <a:r>
              <a:rPr lang="ru-RU" altLang="ru-RU" sz="3000" b="1" dirty="0"/>
              <a:t>Высшим органом государственной статистики Российской Федерации</a:t>
            </a:r>
            <a:r>
              <a:rPr lang="ru-RU" altLang="ru-RU" sz="3000" dirty="0"/>
              <a:t> в настоящее время является </a:t>
            </a:r>
            <a:r>
              <a:rPr lang="ru-RU" altLang="ru-RU" sz="3000" b="1" dirty="0"/>
              <a:t>Федеральная служба государственной статистики </a:t>
            </a:r>
          </a:p>
          <a:p>
            <a:pPr algn="just"/>
            <a:r>
              <a:rPr lang="ru-RU" altLang="ru-RU" sz="3000" dirty="0"/>
              <a:t>(официальное сокращение - </a:t>
            </a:r>
            <a:r>
              <a:rPr lang="ru-RU" altLang="ru-RU" sz="3000" b="1" dirty="0"/>
              <a:t>Росстат</a:t>
            </a:r>
            <a:r>
              <a:rPr lang="ru-RU" altLang="ru-RU" sz="3000" dirty="0"/>
              <a:t>)</a:t>
            </a:r>
          </a:p>
          <a:p>
            <a:pPr algn="just"/>
            <a:r>
              <a:rPr lang="ru-RU" altLang="ru-RU" sz="3000" b="1" dirty="0"/>
              <a:t>Территориальные органы государственной статистики</a:t>
            </a:r>
            <a:r>
              <a:rPr lang="ru-RU" altLang="ru-RU" sz="3000" dirty="0"/>
              <a:t> являются федеральными органами исполнительной власти. </a:t>
            </a:r>
          </a:p>
          <a:p>
            <a:pPr algn="just"/>
            <a:endParaRPr lang="ru-RU" altLang="ru-RU" sz="3000" dirty="0"/>
          </a:p>
          <a:p>
            <a:pPr marL="0" indent="0" algn="ctr">
              <a:buNone/>
            </a:pPr>
            <a:r>
              <a:rPr lang="ru-RU" altLang="ru-RU" sz="2400" b="1" dirty="0"/>
              <a:t>Схема на главной странице Росстата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4000" b="1"/>
              <a:t>Возникновение статистики как науки</a:t>
            </a:r>
            <a:r>
              <a:rPr lang="ru-RU" altLang="ru-RU" sz="4000"/>
              <a:t> 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700213"/>
            <a:ext cx="8229600" cy="2449512"/>
          </a:xfrm>
        </p:spPr>
        <p:txBody>
          <a:bodyPr/>
          <a:lstStyle/>
          <a:p>
            <a:r>
              <a:rPr lang="ru-RU" altLang="ru-RU" dirty="0"/>
              <a:t>Статистика – самостоятельная наука, имеющая свой объект, предмет и метод исследования.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404813"/>
            <a:ext cx="7993062" cy="2232025"/>
          </a:xfrm>
        </p:spPr>
        <p:txBody>
          <a:bodyPr/>
          <a:lstStyle/>
          <a:p>
            <a:r>
              <a:rPr lang="ru-RU" altLang="ru-RU" sz="4000"/>
              <a:t>В середине </a:t>
            </a:r>
            <a:r>
              <a:rPr lang="en-US" altLang="ru-RU" sz="4000"/>
              <a:t>XVII</a:t>
            </a:r>
            <a:r>
              <a:rPr lang="ru-RU" altLang="ru-RU" sz="4000"/>
              <a:t> в. Англии возникло научное направление, получившее название «политической арифметики». 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2924175"/>
            <a:ext cx="8362950" cy="2160588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altLang="ru-RU"/>
              <a:t>ОСНОВАТЕЛИ</a:t>
            </a:r>
          </a:p>
          <a:p>
            <a:r>
              <a:rPr lang="ru-RU" altLang="ru-RU"/>
              <a:t>Вильям Петти (1623-1687 гг.) </a:t>
            </a:r>
          </a:p>
          <a:p>
            <a:r>
              <a:rPr lang="ru-RU" altLang="ru-RU"/>
              <a:t>Джон Граунт (1620-1674 гг.).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333375"/>
            <a:ext cx="7940675" cy="1943100"/>
          </a:xfrm>
        </p:spPr>
        <p:txBody>
          <a:bodyPr/>
          <a:lstStyle/>
          <a:p>
            <a:r>
              <a:rPr lang="ru-RU" altLang="ru-RU" sz="3600" b="1"/>
              <a:t>В Германии развилась школа описательной статистики или «государствоведение».</a:t>
            </a:r>
            <a:r>
              <a:rPr lang="ru-RU" altLang="ru-RU"/>
              <a:t> 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188" y="2852738"/>
            <a:ext cx="8291512" cy="3201987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altLang="ru-RU" sz="2400"/>
              <a:t>Возникновение этой науки относится к 1660г., когда Герман Конринг (1606-1681) начал читать «статистические» лекции по государствоведению.</a:t>
            </a:r>
          </a:p>
          <a:p>
            <a:pPr>
              <a:lnSpc>
                <a:spcPct val="90000"/>
              </a:lnSpc>
            </a:pPr>
            <a:r>
              <a:rPr lang="ru-RU" altLang="ru-RU" sz="2400"/>
              <a:t>Самый известный представитель этого направления, который впервые слово «статистика» ввел в обиход в 1749 году - немецкий ученый Готфрид Ахенваль (1719-1772)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179512" y="404813"/>
            <a:ext cx="8964488" cy="2160587"/>
          </a:xfrm>
        </p:spPr>
        <p:txBody>
          <a:bodyPr/>
          <a:lstStyle/>
          <a:p>
            <a:pPr algn="just"/>
            <a:r>
              <a:rPr lang="ru-RU" altLang="ru-RU" sz="3200" b="1" dirty="0"/>
              <a:t>«Отцом современной статистики» считают бельгийского ученого (историка и астронома) Адольфа </a:t>
            </a:r>
            <a:r>
              <a:rPr lang="ru-RU" altLang="ru-RU" sz="3200" b="1" dirty="0" err="1"/>
              <a:t>Кетле</a:t>
            </a:r>
            <a:r>
              <a:rPr lang="ru-RU" altLang="ru-RU" sz="3200" b="1" dirty="0"/>
              <a:t> (1796-1874 гг.)</a:t>
            </a:r>
            <a:r>
              <a:rPr lang="ru-RU" altLang="ru-RU" sz="4000" dirty="0"/>
              <a:t> 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2781300"/>
            <a:ext cx="8229600" cy="3527425"/>
          </a:xfrm>
        </p:spPr>
        <p:txBody>
          <a:bodyPr/>
          <a:lstStyle/>
          <a:p>
            <a:pPr algn="just">
              <a:lnSpc>
                <a:spcPct val="80000"/>
              </a:lnSpc>
            </a:pPr>
            <a:r>
              <a:rPr lang="ru-RU" altLang="ru-RU" sz="2400" dirty="0"/>
              <a:t>В своих «письмах о теории вероятностей» он разработал вопросы практического применения теории вероятностей к общественным наукам. </a:t>
            </a:r>
          </a:p>
          <a:p>
            <a:pPr algn="just">
              <a:lnSpc>
                <a:spcPct val="80000"/>
              </a:lnSpc>
            </a:pPr>
            <a:r>
              <a:rPr lang="ru-RU" altLang="ru-RU" sz="2400" dirty="0"/>
              <a:t>Он является основателем официальных статистических обществ и статистических учреждений.</a:t>
            </a:r>
          </a:p>
          <a:p>
            <a:pPr algn="just">
              <a:lnSpc>
                <a:spcPct val="80000"/>
              </a:lnSpc>
            </a:pPr>
            <a:r>
              <a:rPr lang="ru-RU" altLang="ru-RU" sz="2400" dirty="0"/>
              <a:t> Он – основоположник учения о средних величинах, особенно известен своей знаменитой теорией «среднего человека» .</a:t>
            </a:r>
          </a:p>
          <a:p>
            <a:pPr algn="just">
              <a:lnSpc>
                <a:spcPct val="80000"/>
              </a:lnSpc>
            </a:pPr>
            <a:r>
              <a:rPr lang="ru-RU" altLang="ru-RU" sz="2400" dirty="0"/>
              <a:t>Он организовал работу по проведению Всеевропейской переписи населения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274638"/>
            <a:ext cx="8075612" cy="2217737"/>
          </a:xfrm>
        </p:spPr>
        <p:txBody>
          <a:bodyPr/>
          <a:lstStyle/>
          <a:p>
            <a:r>
              <a:rPr lang="ru-RU" altLang="ru-RU" sz="3600"/>
              <a:t>Развитие статистической науки осуществлялось усилиями многих ученых.</a:t>
            </a:r>
            <a:r>
              <a:rPr lang="ru-RU" altLang="ru-RU"/>
              <a:t> 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7450" y="2708275"/>
            <a:ext cx="7272338" cy="3590925"/>
          </a:xfrm>
        </p:spPr>
        <p:txBody>
          <a:bodyPr/>
          <a:lstStyle/>
          <a:p>
            <a:pPr algn="just">
              <a:buFontTx/>
              <a:buNone/>
            </a:pPr>
            <a:r>
              <a:rPr lang="ru-RU" altLang="ru-RU" sz="3600"/>
              <a:t>	Они сформулировали многие важные положения, которые легли в основу современной научной статистики.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333375"/>
            <a:ext cx="8229600" cy="1943100"/>
          </a:xfrm>
        </p:spPr>
        <p:txBody>
          <a:bodyPr/>
          <a:lstStyle/>
          <a:p>
            <a:r>
              <a:rPr lang="ru-RU" altLang="ru-RU" sz="3600"/>
              <a:t>Значительный вклад в развитие статистики сделали отечественные статистики</a:t>
            </a:r>
            <a:r>
              <a:rPr lang="ru-RU" altLang="ru-RU" sz="4000"/>
              <a:t>: 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2420938"/>
            <a:ext cx="8820150" cy="370522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altLang="ru-RU"/>
              <a:t>И.К.Кирилов (1689-1737 гг.), </a:t>
            </a:r>
          </a:p>
          <a:p>
            <a:pPr>
              <a:lnSpc>
                <a:spcPct val="90000"/>
              </a:lnSpc>
            </a:pPr>
            <a:r>
              <a:rPr lang="ru-RU" altLang="ru-RU"/>
              <a:t>И.Ф.Герман (1755-1815 гг.),</a:t>
            </a:r>
          </a:p>
          <a:p>
            <a:pPr>
              <a:lnSpc>
                <a:spcPct val="90000"/>
              </a:lnSpc>
            </a:pPr>
            <a:r>
              <a:rPr lang="ru-RU" altLang="ru-RU"/>
              <a:t> Д.П.Журавский (1810-1856 гг.), П.П.Семенов-Тян-Шанский (1827-1914 гг.), Ю.Э.Янсон (1835-1893 гг.),</a:t>
            </a:r>
          </a:p>
          <a:p>
            <a:pPr>
              <a:lnSpc>
                <a:spcPct val="90000"/>
              </a:lnSpc>
            </a:pPr>
            <a:r>
              <a:rPr lang="ru-RU" altLang="ru-RU"/>
              <a:t>В.С.Немчинов (1894-1954 гг.) </a:t>
            </a:r>
          </a:p>
          <a:p>
            <a:pPr>
              <a:lnSpc>
                <a:spcPct val="90000"/>
              </a:lnSpc>
            </a:pPr>
            <a:r>
              <a:rPr lang="ru-RU" altLang="ru-RU"/>
              <a:t>и многие другие.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</TotalTime>
  <Words>1237</Words>
  <Application>Microsoft Office PowerPoint</Application>
  <PresentationFormat>Экран (4:3)</PresentationFormat>
  <Paragraphs>163</Paragraphs>
  <Slides>36</Slides>
  <Notes>36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8" baseType="lpstr">
      <vt:lpstr>Arial</vt:lpstr>
      <vt:lpstr>Оформление по умолчанию</vt:lpstr>
      <vt:lpstr>Предмет, метод и задачи статистики</vt:lpstr>
      <vt:lpstr>План лекции</vt:lpstr>
      <vt:lpstr>Различные значения термина «статистика»  </vt:lpstr>
      <vt:lpstr>Возникновение статистики как науки </vt:lpstr>
      <vt:lpstr>В середине XVII в. Англии возникло научное направление, получившее название «политической арифметики». </vt:lpstr>
      <vt:lpstr>В Германии развилась школа описательной статистики или «государствоведение». </vt:lpstr>
      <vt:lpstr>«Отцом современной статистики» считают бельгийского ученого (историка и астронома) Адольфа Кетле (1796-1874 гг.) </vt:lpstr>
      <vt:lpstr>Развитие статистической науки осуществлялось усилиями многих ученых. </vt:lpstr>
      <vt:lpstr>Значительный вклад в развитие статистики сделали отечественные статистики: </vt:lpstr>
      <vt:lpstr>Предмет статистики</vt:lpstr>
      <vt:lpstr>Статистика как совокупность сведений. </vt:lpstr>
      <vt:lpstr>Статистика как род деятельности </vt:lpstr>
      <vt:lpstr>Презентация PowerPoint</vt:lpstr>
      <vt:lpstr>Статистика как наука </vt:lpstr>
      <vt:lpstr>Объект статистического исследования</vt:lpstr>
      <vt:lpstr>Презентация PowerPoint</vt:lpstr>
      <vt:lpstr>3.Методологические основы статистики</vt:lpstr>
      <vt:lpstr>Важнейшие  элементы статистической методологии </vt:lpstr>
      <vt:lpstr>Закон больших чисел </vt:lpstr>
      <vt:lpstr>Закон  получил свое математическое доказательство в теории вероятностей.</vt:lpstr>
      <vt:lpstr>Статистическая закономерность </vt:lpstr>
      <vt:lpstr>4. Задачи статистики 4.1. Задачи статистического исследования </vt:lpstr>
      <vt:lpstr>. Статистическое исследование включает в себя:</vt:lpstr>
      <vt:lpstr>В задачи статистического исследования входят: </vt:lpstr>
      <vt:lpstr>Задачи статистического анализа </vt:lpstr>
      <vt:lpstr>5.Принципы организации статистической деятельности</vt:lpstr>
      <vt:lpstr>Основополагающие принципы официальной статистики, одобренными Статистической комиссией ООН в 1994 году. </vt:lpstr>
      <vt:lpstr>Основные термины описания организации статистики страны </vt:lpstr>
      <vt:lpstr>Под "централизованной" статистической системой понимается система, в которой большая часть статистической и аналитической работы проводится в одном ведомстве, чаще всего в центральном аппарате системы. </vt:lpstr>
      <vt:lpstr> При «Децентрализованной» системе соответствующие министерства (министерство сельского хозяйства, транспорта, энергетики, здравоохранения и т.п.) учреждают в своей структуре специальные отделы статистики.  </vt:lpstr>
      <vt:lpstr>В России</vt:lpstr>
      <vt:lpstr>Концентрация </vt:lpstr>
      <vt:lpstr>Деконцентрация </vt:lpstr>
      <vt:lpstr>Организация статистики в России </vt:lpstr>
      <vt:lpstr>Существующая в России система государственной статистики имеет 3 уровня 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Предмет, метод и задачи статистики</dc:title>
  <dc:creator>сергей</dc:creator>
  <cp:lastModifiedBy>Elena Zavarina</cp:lastModifiedBy>
  <cp:revision>7</cp:revision>
  <dcterms:created xsi:type="dcterms:W3CDTF">2014-01-16T16:45:56Z</dcterms:created>
  <dcterms:modified xsi:type="dcterms:W3CDTF">2017-01-22T15:06:24Z</dcterms:modified>
</cp:coreProperties>
</file>